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7" r:id="rId2"/>
    <p:sldId id="260" r:id="rId3"/>
    <p:sldId id="263" r:id="rId4"/>
    <p:sldId id="265"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548" autoAdjust="0"/>
    <p:restoredTop sz="94660"/>
  </p:normalViewPr>
  <p:slideViewPr>
    <p:cSldViewPr snapToGrid="0">
      <p:cViewPr varScale="1">
        <p:scale>
          <a:sx n="72" d="100"/>
          <a:sy n="72" d="100"/>
        </p:scale>
        <p:origin x="-51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58CA9-2CDF-4D75-A991-C3C18032B8D2}" type="datetimeFigureOut">
              <a:rPr lang="en-US" smtClean="0"/>
              <a:pPr/>
              <a:t>7/29/2024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7853CB-8716-4425-8562-6E93A5F4F5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pPr/>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pPr/>
              <a:t>7/29/2024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pPr/>
              <a:t>7/29/2024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pPr/>
              <a:t>7/29/2024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pPr/>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pPr/>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pPr/>
              <a:t>7/29/2024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4.jpeg"/><Relationship Id="rId7"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280160" y="2338705"/>
            <a:ext cx="9584055" cy="2308324"/>
          </a:xfrm>
          <a:prstGeom prst="rect">
            <a:avLst/>
          </a:prstGeom>
          <a:noFill/>
        </p:spPr>
        <p:txBody>
          <a:bodyPr wrap="square" rtlCol="0" anchor="t">
            <a:spAutoFit/>
          </a:bodyPr>
          <a:lstStyle/>
          <a:p>
            <a:pPr algn="ctr"/>
            <a:r>
              <a:rPr lang="en-US" sz="4800" b="1" dirty="0">
                <a:solidFill>
                  <a:srgbClr val="002060"/>
                </a:solidFill>
                <a:effectLst>
                  <a:outerShdw blurRad="38100" dist="25400" dir="5400000" algn="ctr" rotWithShape="0">
                    <a:srgbClr val="6E747A">
                      <a:alpha val="43000"/>
                      <a:alpha val="43000"/>
                    </a:srgbClr>
                  </a:outerShdw>
                </a:effectLst>
              </a:rPr>
              <a:t> ACTIVITY REPORT IIF</a:t>
            </a:r>
          </a:p>
          <a:p>
            <a:pPr algn="ctr"/>
            <a:r>
              <a:rPr lang="en-US" sz="4800" b="1" dirty="0" smtClean="0">
                <a:solidFill>
                  <a:srgbClr val="002060"/>
                </a:solidFill>
                <a:effectLst>
                  <a:outerShdw blurRad="38100" dist="25400" dir="5400000" algn="ctr" rotWithShape="0">
                    <a:srgbClr val="6E747A">
                      <a:alpha val="43000"/>
                      <a:alpha val="43000"/>
                    </a:srgbClr>
                  </a:outerShdw>
                </a:effectLst>
              </a:rPr>
              <a:t>DELHI CHAPTER</a:t>
            </a:r>
            <a:endParaRPr lang="en-US" sz="4800" b="1" dirty="0">
              <a:solidFill>
                <a:srgbClr val="002060"/>
              </a:solidFill>
              <a:effectLst>
                <a:outerShdw blurRad="38100" dist="25400" dir="5400000" algn="ctr" rotWithShape="0">
                  <a:srgbClr val="6E747A">
                    <a:alpha val="43000"/>
                    <a:alpha val="43000"/>
                  </a:srgbClr>
                </a:outerShdw>
              </a:effectLst>
            </a:endParaRPr>
          </a:p>
          <a:p>
            <a:pPr algn="ctr"/>
            <a:r>
              <a:rPr lang="en-US" sz="4800" b="1" dirty="0">
                <a:solidFill>
                  <a:srgbClr val="002060"/>
                </a:solidFill>
                <a:effectLst>
                  <a:outerShdw blurRad="38100" dist="25400" dir="5400000" algn="ctr" rotWithShape="0">
                    <a:srgbClr val="6E747A">
                      <a:alpha val="43000"/>
                      <a:alpha val="43000"/>
                    </a:srgbClr>
                  </a:outerShdw>
                </a:effectLst>
              </a:rPr>
              <a:t>Year: </a:t>
            </a:r>
            <a:r>
              <a:rPr lang="en-US" sz="4800" b="1" dirty="0" smtClean="0">
                <a:solidFill>
                  <a:srgbClr val="002060"/>
                </a:solidFill>
                <a:effectLst>
                  <a:outerShdw blurRad="38100" dist="25400" dir="5400000" algn="ctr" rotWithShape="0">
                    <a:srgbClr val="6E747A">
                      <a:alpha val="43000"/>
                      <a:alpha val="43000"/>
                    </a:srgbClr>
                  </a:outerShdw>
                </a:effectLst>
              </a:rPr>
              <a:t>2023-24</a:t>
            </a:r>
            <a:endParaRPr lang="en-US" sz="4800" b="1" dirty="0">
              <a:solidFill>
                <a:srgbClr val="002060"/>
              </a:solidFill>
              <a:effectLst>
                <a:outerShdw blurRad="38100" dist="25400" dir="5400000" algn="ctr" rotWithShape="0">
                  <a:srgbClr val="6E747A">
                    <a:alpha val="43000"/>
                    <a:alpha val="43000"/>
                  </a:srgbClr>
                </a:outerShdw>
              </a:effectLst>
            </a:endParaRPr>
          </a:p>
        </p:txBody>
      </p:sp>
      <p:grpSp>
        <p:nvGrpSpPr>
          <p:cNvPr id="4" name="Group 3"/>
          <p:cNvGrpSpPr/>
          <p:nvPr/>
        </p:nvGrpSpPr>
        <p:grpSpPr>
          <a:xfrm>
            <a:off x="2835966" y="0"/>
            <a:ext cx="5618916"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749935" y="1450975"/>
            <a:ext cx="10070465" cy="645160"/>
          </a:xfrm>
          <a:prstGeom prst="rect">
            <a:avLst/>
          </a:prstGeom>
          <a:noFill/>
        </p:spPr>
        <p:txBody>
          <a:bodyPr wrap="square" rtlCol="0" anchor="t">
            <a:spAutoFit/>
          </a:bodyPr>
          <a:lstStyle/>
          <a:p>
            <a:r>
              <a:rPr lang="en-US" dirty="0"/>
              <a:t>IIF Northern Region and IIF Delhi Chapter jointly with BIS Govt of India organized a seminar on “How to register and get your castings BIS certified ” on 22nd February 2024 at the PL Palace Hotel, Agra </a:t>
            </a:r>
          </a:p>
        </p:txBody>
      </p:sp>
      <p:pic>
        <p:nvPicPr>
          <p:cNvPr id="5" name="Picture 4" descr="55A7808E-4D33-4AA9-B2E4-F73F429C1147_1_105_c"/>
          <p:cNvPicPr>
            <a:picLocks noChangeAspect="1"/>
          </p:cNvPicPr>
          <p:nvPr/>
        </p:nvPicPr>
        <p:blipFill>
          <a:blip r:embed="rId2" cstate="print"/>
          <a:stretch>
            <a:fillRect/>
          </a:stretch>
        </p:blipFill>
        <p:spPr>
          <a:xfrm>
            <a:off x="838835" y="2180590"/>
            <a:ext cx="3341370" cy="2227580"/>
          </a:xfrm>
          <a:prstGeom prst="rect">
            <a:avLst/>
          </a:prstGeom>
        </p:spPr>
      </p:pic>
      <p:pic>
        <p:nvPicPr>
          <p:cNvPr id="6" name="Picture 5" descr="15269074-E5CA-4FFF-803A-2CE53CB0F4BE_1_105_c"/>
          <p:cNvPicPr>
            <a:picLocks noChangeAspect="1"/>
          </p:cNvPicPr>
          <p:nvPr/>
        </p:nvPicPr>
        <p:blipFill>
          <a:blip r:embed="rId3" cstate="print"/>
          <a:stretch>
            <a:fillRect/>
          </a:stretch>
        </p:blipFill>
        <p:spPr>
          <a:xfrm>
            <a:off x="4425315" y="2181225"/>
            <a:ext cx="3340735" cy="2226945"/>
          </a:xfrm>
          <a:prstGeom prst="rect">
            <a:avLst/>
          </a:prstGeom>
        </p:spPr>
      </p:pic>
      <p:pic>
        <p:nvPicPr>
          <p:cNvPr id="7" name="Picture 6" descr="2D2D37D3-FB29-4174-9B73-A2F448390134_1_105_c"/>
          <p:cNvPicPr>
            <a:picLocks noChangeAspect="1"/>
          </p:cNvPicPr>
          <p:nvPr/>
        </p:nvPicPr>
        <p:blipFill>
          <a:blip r:embed="rId4"/>
          <a:srcRect t="41653"/>
          <a:stretch>
            <a:fillRect/>
          </a:stretch>
        </p:blipFill>
        <p:spPr>
          <a:xfrm>
            <a:off x="838835" y="4665345"/>
            <a:ext cx="6927850" cy="1990725"/>
          </a:xfrm>
          <a:prstGeom prst="rect">
            <a:avLst/>
          </a:prstGeom>
        </p:spPr>
      </p:pic>
      <p:pic>
        <p:nvPicPr>
          <p:cNvPr id="8" name="Picture 7" descr="D88436EB-2296-4D8A-9594-5039F3EA3A62_1_105_c"/>
          <p:cNvPicPr>
            <a:picLocks noChangeAspect="1"/>
          </p:cNvPicPr>
          <p:nvPr/>
        </p:nvPicPr>
        <p:blipFill>
          <a:blip r:embed="rId5" cstate="print"/>
          <a:stretch>
            <a:fillRect/>
          </a:stretch>
        </p:blipFill>
        <p:spPr>
          <a:xfrm>
            <a:off x="8011160" y="2180590"/>
            <a:ext cx="3150235" cy="2227580"/>
          </a:xfrm>
          <a:prstGeom prst="rect">
            <a:avLst/>
          </a:prstGeom>
        </p:spPr>
      </p:pic>
      <p:pic>
        <p:nvPicPr>
          <p:cNvPr id="9" name="Picture 8" descr="F8CFEBD9-460A-48B9-AAF7-5F2FF1E60F3F_1_105_c"/>
          <p:cNvPicPr>
            <a:picLocks noChangeAspect="1"/>
          </p:cNvPicPr>
          <p:nvPr/>
        </p:nvPicPr>
        <p:blipFill>
          <a:blip r:embed="rId6" cstate="print"/>
          <a:stretch>
            <a:fillRect/>
          </a:stretch>
        </p:blipFill>
        <p:spPr>
          <a:xfrm>
            <a:off x="8011160" y="4640580"/>
            <a:ext cx="3150870" cy="2015490"/>
          </a:xfrm>
          <a:prstGeom prst="rect">
            <a:avLst/>
          </a:prstGeom>
        </p:spPr>
      </p:pic>
      <p:grpSp>
        <p:nvGrpSpPr>
          <p:cNvPr id="10" name="Group 9"/>
          <p:cNvGrpSpPr/>
          <p:nvPr/>
        </p:nvGrpSpPr>
        <p:grpSpPr>
          <a:xfrm>
            <a:off x="2835966" y="0"/>
            <a:ext cx="5618916" cy="897685"/>
            <a:chOff x="2835966" y="0"/>
            <a:chExt cx="5618916" cy="897685"/>
          </a:xfrm>
        </p:grpSpPr>
        <p:pic>
          <p:nvPicPr>
            <p:cNvPr id="11" name="Picture 10" descr="IMG-20231108-WA0017.jpg"/>
            <p:cNvPicPr>
              <a:picLocks noChangeAspect="1"/>
            </p:cNvPicPr>
            <p:nvPr/>
          </p:nvPicPr>
          <p:blipFill>
            <a:blip r:embed="rId7"/>
            <a:srcRect r="53923" b="88955"/>
            <a:stretch>
              <a:fillRect/>
            </a:stretch>
          </p:blipFill>
          <p:spPr>
            <a:xfrm>
              <a:off x="2835966" y="0"/>
              <a:ext cx="4465982" cy="897685"/>
            </a:xfrm>
            <a:prstGeom prst="rect">
              <a:avLst/>
            </a:prstGeom>
          </p:spPr>
        </p:pic>
        <p:pic>
          <p:nvPicPr>
            <p:cNvPr id="12" name="Picture 11" descr="WhatsApp Image 2024-04-02 at 5.34.33 PM (1).jpeg"/>
            <p:cNvPicPr>
              <a:picLocks noChangeAspect="1"/>
            </p:cNvPicPr>
            <p:nvPr/>
          </p:nvPicPr>
          <p:blipFill>
            <a:blip r:embed="rId8" cstate="print"/>
            <a:stretch>
              <a:fillRect/>
            </a:stretch>
          </p:blipFill>
          <p:spPr>
            <a:xfrm>
              <a:off x="7653711" y="185531"/>
              <a:ext cx="801171" cy="703526"/>
            </a:xfrm>
            <a:prstGeom prst="rect">
              <a:avLst/>
            </a:prstGeom>
          </p:spPr>
        </p:pic>
      </p:grpSp>
      <p:sp>
        <p:nvSpPr>
          <p:cNvPr id="2" name="TextBox 1">
            <a:extLst>
              <a:ext uri="{FF2B5EF4-FFF2-40B4-BE49-F238E27FC236}">
                <a16:creationId xmlns="" xmlns:a16="http://schemas.microsoft.com/office/drawing/2014/main" id="{0C34DD7C-06EE-E34A-9B3A-96657B2D48F3}"/>
              </a:ext>
            </a:extLst>
          </p:cNvPr>
          <p:cNvSpPr txBox="1"/>
          <p:nvPr/>
        </p:nvSpPr>
        <p:spPr>
          <a:xfrm>
            <a:off x="3797559" y="1009134"/>
            <a:ext cx="2954976" cy="369332"/>
          </a:xfrm>
          <a:prstGeom prst="rect">
            <a:avLst/>
          </a:prstGeom>
          <a:noFill/>
        </p:spPr>
        <p:txBody>
          <a:bodyPr wrap="none" rtlCol="0">
            <a:spAutoFit/>
          </a:bodyPr>
          <a:lstStyle/>
          <a:p>
            <a:r>
              <a:rPr lang="en-IN" b="1" u="sng" dirty="0" smtClean="0">
                <a:solidFill>
                  <a:srgbClr val="0070C0"/>
                </a:solidFill>
                <a:latin typeface="Times New Roman" panose="02020603050405020304" pitchFamily="18" charset="0"/>
                <a:cs typeface="Times New Roman" panose="02020603050405020304" pitchFamily="18" charset="0"/>
              </a:rPr>
              <a:t> </a:t>
            </a:r>
            <a:r>
              <a:rPr lang="en-IN" b="1" u="sng" dirty="0">
                <a:solidFill>
                  <a:srgbClr val="0070C0"/>
                </a:solidFill>
                <a:latin typeface="Times New Roman" panose="02020603050405020304" pitchFamily="18" charset="0"/>
                <a:cs typeface="Times New Roman" panose="02020603050405020304" pitchFamily="18" charset="0"/>
              </a:rPr>
              <a:t>Awareness Seminar at Agra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363855" y="1546447"/>
            <a:ext cx="11125835" cy="1107996"/>
          </a:xfrm>
          <a:prstGeom prst="rect">
            <a:avLst/>
          </a:prstGeom>
          <a:noFill/>
        </p:spPr>
        <p:txBody>
          <a:bodyPr wrap="square" rtlCol="0" anchor="t">
            <a:spAutoFit/>
          </a:bodyPr>
          <a:lstStyle/>
          <a:p>
            <a:pPr algn="just"/>
            <a:r>
              <a:rPr lang="en-US" sz="1600" dirty="0">
                <a:sym typeface="+mn-ea"/>
              </a:rPr>
              <a:t>To commemorate the World Consumers Right Day , IIF Northern Region and IIF Delhi Chapter jointly with BIS organized a seminar on “How to register and get your castings BIS certified ” on 15th March 2024 at Faridabad. </a:t>
            </a:r>
          </a:p>
          <a:p>
            <a:pPr algn="just"/>
            <a:r>
              <a:rPr lang="en-US" sz="1600" dirty="0">
                <a:sym typeface="+mn-ea"/>
              </a:rPr>
              <a:t> Ms. Vibha Rani, Director and Head and Mr. Rahul, Jt. Director, BIS were the key speakers. Mr. Salil Gupta, Hon Secretary, IIF NR and Mr. Ashok Sharma, Chairman, IIF Delhi Chapter along with our members joined the </a:t>
            </a:r>
            <a:r>
              <a:rPr lang="en-US" dirty="0">
                <a:sym typeface="+mn-ea"/>
              </a:rPr>
              <a:t>seminar</a:t>
            </a:r>
            <a:r>
              <a:rPr lang="en-US" sz="1600" dirty="0">
                <a:sym typeface="+mn-ea"/>
              </a:rPr>
              <a:t>.</a:t>
            </a:r>
            <a:endParaRPr lang="en-US" sz="1600" dirty="0"/>
          </a:p>
        </p:txBody>
      </p:sp>
      <p:grpSp>
        <p:nvGrpSpPr>
          <p:cNvPr id="6" name="Group 5"/>
          <p:cNvGrpSpPr/>
          <p:nvPr/>
        </p:nvGrpSpPr>
        <p:grpSpPr>
          <a:xfrm>
            <a:off x="2835966" y="0"/>
            <a:ext cx="5618916" cy="897685"/>
            <a:chOff x="2835966" y="0"/>
            <a:chExt cx="5618916" cy="897685"/>
          </a:xfrm>
        </p:grpSpPr>
        <p:pic>
          <p:nvPicPr>
            <p:cNvPr id="3" name="Picture 2"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5" name="Picture 4"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4" name="TextBox 3">
            <a:extLst>
              <a:ext uri="{FF2B5EF4-FFF2-40B4-BE49-F238E27FC236}">
                <a16:creationId xmlns="" xmlns:a16="http://schemas.microsoft.com/office/drawing/2014/main" id="{E6FD08DA-F501-C74D-402F-FACBF65F24C7}"/>
              </a:ext>
            </a:extLst>
          </p:cNvPr>
          <p:cNvSpPr txBox="1"/>
          <p:nvPr/>
        </p:nvSpPr>
        <p:spPr>
          <a:xfrm>
            <a:off x="4002833" y="1166321"/>
            <a:ext cx="3519105" cy="369332"/>
          </a:xfrm>
          <a:prstGeom prst="rect">
            <a:avLst/>
          </a:prstGeom>
          <a:noFill/>
        </p:spPr>
        <p:txBody>
          <a:bodyPr wrap="none" rtlCol="0">
            <a:spAutoFit/>
          </a:bodyPr>
          <a:lstStyle/>
          <a:p>
            <a:r>
              <a:rPr lang="en-IN" u="sng" dirty="0" smtClean="0">
                <a:latin typeface="Times New Roman" panose="02020603050405020304" pitchFamily="18" charset="0"/>
                <a:cs typeface="Times New Roman" panose="02020603050405020304" pitchFamily="18" charset="0"/>
              </a:rPr>
              <a:t> </a:t>
            </a:r>
            <a:r>
              <a:rPr lang="en-IN" b="1" u="sng" dirty="0">
                <a:solidFill>
                  <a:srgbClr val="0070C0"/>
                </a:solidFill>
                <a:latin typeface="Times New Roman" panose="02020603050405020304" pitchFamily="18" charset="0"/>
                <a:cs typeface="Times New Roman" panose="02020603050405020304" pitchFamily="18" charset="0"/>
              </a:rPr>
              <a:t>Awareness Seminar at Faridabad</a:t>
            </a:r>
          </a:p>
        </p:txBody>
      </p:sp>
      <p:grpSp>
        <p:nvGrpSpPr>
          <p:cNvPr id="14" name="Group 13">
            <a:extLst>
              <a:ext uri="{FF2B5EF4-FFF2-40B4-BE49-F238E27FC236}">
                <a16:creationId xmlns="" xmlns:a16="http://schemas.microsoft.com/office/drawing/2014/main" id="{B8B0401C-8376-DB78-9229-E0B415C2E47D}"/>
              </a:ext>
            </a:extLst>
          </p:cNvPr>
          <p:cNvGrpSpPr/>
          <p:nvPr/>
        </p:nvGrpSpPr>
        <p:grpSpPr>
          <a:xfrm>
            <a:off x="1334276" y="2827174"/>
            <a:ext cx="8798075" cy="3548546"/>
            <a:chOff x="681259" y="2184415"/>
            <a:chExt cx="9557792" cy="4420047"/>
          </a:xfrm>
        </p:grpSpPr>
        <p:pic>
          <p:nvPicPr>
            <p:cNvPr id="9" name="Picture 8" descr="WhatsApp Image 2024-04-08 at 12.56.32 PM.jpeg"/>
            <p:cNvPicPr>
              <a:picLocks noChangeAspect="1"/>
            </p:cNvPicPr>
            <p:nvPr/>
          </p:nvPicPr>
          <p:blipFill>
            <a:blip r:embed="rId4"/>
            <a:stretch>
              <a:fillRect/>
            </a:stretch>
          </p:blipFill>
          <p:spPr>
            <a:xfrm>
              <a:off x="681259" y="4463514"/>
              <a:ext cx="4646997" cy="2140948"/>
            </a:xfrm>
            <a:prstGeom prst="rect">
              <a:avLst/>
            </a:prstGeom>
          </p:spPr>
        </p:pic>
        <p:pic>
          <p:nvPicPr>
            <p:cNvPr id="11" name="Picture 10" descr="WhatsApp Image 2024-04-08 at 12.56.30 PM.jpeg">
              <a:extLst>
                <a:ext uri="{FF2B5EF4-FFF2-40B4-BE49-F238E27FC236}">
                  <a16:creationId xmlns="" xmlns:a16="http://schemas.microsoft.com/office/drawing/2014/main" id="{95642ED2-9114-9001-647D-B2770618289A}"/>
                </a:ext>
              </a:extLst>
            </p:cNvPr>
            <p:cNvPicPr>
              <a:picLocks noChangeAspect="1"/>
            </p:cNvPicPr>
            <p:nvPr/>
          </p:nvPicPr>
          <p:blipFill>
            <a:blip r:embed="rId5"/>
            <a:stretch>
              <a:fillRect/>
            </a:stretch>
          </p:blipFill>
          <p:spPr>
            <a:xfrm>
              <a:off x="681262" y="2191506"/>
              <a:ext cx="4619415" cy="2078737"/>
            </a:xfrm>
            <a:prstGeom prst="rect">
              <a:avLst/>
            </a:prstGeom>
          </p:spPr>
        </p:pic>
        <p:pic>
          <p:nvPicPr>
            <p:cNvPr id="12" name="Picture 11" descr="WhatsApp Image 2024-04-08 at 12.56.30 PM (1).jpeg">
              <a:extLst>
                <a:ext uri="{FF2B5EF4-FFF2-40B4-BE49-F238E27FC236}">
                  <a16:creationId xmlns="" xmlns:a16="http://schemas.microsoft.com/office/drawing/2014/main" id="{7CA08A5D-CA1A-F771-69A1-CF0A82E04B1E}"/>
                </a:ext>
              </a:extLst>
            </p:cNvPr>
            <p:cNvPicPr>
              <a:picLocks noChangeAspect="1"/>
            </p:cNvPicPr>
            <p:nvPr/>
          </p:nvPicPr>
          <p:blipFill>
            <a:blip r:embed="rId6"/>
            <a:stretch>
              <a:fillRect/>
            </a:stretch>
          </p:blipFill>
          <p:spPr>
            <a:xfrm>
              <a:off x="5581444" y="2184415"/>
              <a:ext cx="4657607" cy="2095924"/>
            </a:xfrm>
            <a:prstGeom prst="rect">
              <a:avLst/>
            </a:prstGeom>
          </p:spPr>
        </p:pic>
        <p:pic>
          <p:nvPicPr>
            <p:cNvPr id="13" name="Picture 12" descr="WhatsApp Image 2024-04-08 at 12.56.31 PM (1).jpeg">
              <a:extLst>
                <a:ext uri="{FF2B5EF4-FFF2-40B4-BE49-F238E27FC236}">
                  <a16:creationId xmlns="" xmlns:a16="http://schemas.microsoft.com/office/drawing/2014/main" id="{C1BDB057-89F7-4920-F8BF-EB653183480F}"/>
                </a:ext>
              </a:extLst>
            </p:cNvPr>
            <p:cNvPicPr>
              <a:picLocks noChangeAspect="1"/>
            </p:cNvPicPr>
            <p:nvPr/>
          </p:nvPicPr>
          <p:blipFill>
            <a:blip r:embed="rId7"/>
            <a:stretch>
              <a:fillRect/>
            </a:stretch>
          </p:blipFill>
          <p:spPr>
            <a:xfrm>
              <a:off x="5559811" y="4459322"/>
              <a:ext cx="4629633" cy="2083335"/>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333375" y="1371847"/>
            <a:ext cx="11570970" cy="1200329"/>
          </a:xfrm>
          <a:prstGeom prst="rect">
            <a:avLst/>
          </a:prstGeom>
          <a:noFill/>
        </p:spPr>
        <p:txBody>
          <a:bodyPr wrap="square" rtlCol="0" anchor="t">
            <a:spAutoFit/>
          </a:bodyPr>
          <a:lstStyle/>
          <a:p>
            <a:pPr algn="just"/>
            <a:r>
              <a:rPr lang="en-US" dirty="0">
                <a:sym typeface="+mn-ea"/>
              </a:rPr>
              <a:t>IF Northern Region and IIF Delhi Chapter jointly with BIS celebrated ”Manak Manthan day” on 18th March 2024 at Ghaziabad. </a:t>
            </a:r>
          </a:p>
          <a:p>
            <a:pPr algn="just"/>
            <a:r>
              <a:rPr lang="en-US" dirty="0">
                <a:sym typeface="+mn-ea"/>
              </a:rPr>
              <a:t>Head BIS Ghaziabad was the key speaker in the Seminar. IIF participated in the Award process of BIS for creating awareness on Standards as </a:t>
            </a:r>
            <a:r>
              <a:rPr lang="en-US" b="1" dirty="0">
                <a:sym typeface="+mn-ea"/>
              </a:rPr>
              <a:t>JURY members.</a:t>
            </a:r>
            <a:endParaRPr lang="en-US" b="1" dirty="0"/>
          </a:p>
        </p:txBody>
      </p:sp>
      <p:pic>
        <p:nvPicPr>
          <p:cNvPr id="4" name="Picture 3" descr="WhatsApp Image 2024-04-05 at 12.38.51 PM (1).jpeg"/>
          <p:cNvPicPr>
            <a:picLocks noChangeAspect="1"/>
          </p:cNvPicPr>
          <p:nvPr/>
        </p:nvPicPr>
        <p:blipFill>
          <a:blip r:embed="rId2" cstate="print"/>
          <a:stretch>
            <a:fillRect/>
          </a:stretch>
        </p:blipFill>
        <p:spPr>
          <a:xfrm>
            <a:off x="8240800" y="2389400"/>
            <a:ext cx="3523318" cy="1981866"/>
          </a:xfrm>
          <a:prstGeom prst="rect">
            <a:avLst/>
          </a:prstGeom>
        </p:spPr>
      </p:pic>
      <p:pic>
        <p:nvPicPr>
          <p:cNvPr id="5" name="Picture 4" descr="WhatsApp Image 2024-04-05 at 12.38.49 PM (1).jpeg"/>
          <p:cNvPicPr>
            <a:picLocks noChangeAspect="1"/>
          </p:cNvPicPr>
          <p:nvPr/>
        </p:nvPicPr>
        <p:blipFill>
          <a:blip r:embed="rId3" cstate="print"/>
          <a:stretch>
            <a:fillRect/>
          </a:stretch>
        </p:blipFill>
        <p:spPr>
          <a:xfrm>
            <a:off x="4450702" y="2519177"/>
            <a:ext cx="3418939" cy="1898115"/>
          </a:xfrm>
          <a:prstGeom prst="rect">
            <a:avLst/>
          </a:prstGeom>
        </p:spPr>
      </p:pic>
      <p:pic>
        <p:nvPicPr>
          <p:cNvPr id="6" name="Picture 5" descr="WhatsApp Image 2024-04-05 at 12.33.44 PM (1).jpeg"/>
          <p:cNvPicPr>
            <a:picLocks noChangeAspect="1"/>
          </p:cNvPicPr>
          <p:nvPr/>
        </p:nvPicPr>
        <p:blipFill>
          <a:blip r:embed="rId4"/>
          <a:stretch>
            <a:fillRect/>
          </a:stretch>
        </p:blipFill>
        <p:spPr>
          <a:xfrm>
            <a:off x="8240800" y="4428205"/>
            <a:ext cx="3564514" cy="2005039"/>
          </a:xfrm>
          <a:prstGeom prst="rect">
            <a:avLst/>
          </a:prstGeom>
        </p:spPr>
      </p:pic>
      <p:pic>
        <p:nvPicPr>
          <p:cNvPr id="7" name="Picture 6" descr="WhatsApp Image 2024-04-05 at 12.33.43 PM (5).jpeg"/>
          <p:cNvPicPr>
            <a:picLocks noChangeAspect="1"/>
          </p:cNvPicPr>
          <p:nvPr/>
        </p:nvPicPr>
        <p:blipFill>
          <a:blip r:embed="rId5"/>
          <a:stretch>
            <a:fillRect/>
          </a:stretch>
        </p:blipFill>
        <p:spPr>
          <a:xfrm>
            <a:off x="4269178" y="4428205"/>
            <a:ext cx="3564638" cy="2005109"/>
          </a:xfrm>
          <a:prstGeom prst="rect">
            <a:avLst/>
          </a:prstGeom>
        </p:spPr>
      </p:pic>
      <p:pic>
        <p:nvPicPr>
          <p:cNvPr id="9" name="Picture 8" descr="WhatsApp Image 2024-04-05 at 12.33.43 PM (3).jpeg"/>
          <p:cNvPicPr>
            <a:picLocks noChangeAspect="1"/>
          </p:cNvPicPr>
          <p:nvPr/>
        </p:nvPicPr>
        <p:blipFill>
          <a:blip r:embed="rId6"/>
          <a:stretch>
            <a:fillRect/>
          </a:stretch>
        </p:blipFill>
        <p:spPr>
          <a:xfrm>
            <a:off x="392962" y="4417292"/>
            <a:ext cx="3428412" cy="1928482"/>
          </a:xfrm>
          <a:prstGeom prst="rect">
            <a:avLst/>
          </a:prstGeom>
        </p:spPr>
      </p:pic>
      <p:pic>
        <p:nvPicPr>
          <p:cNvPr id="10" name="Picture 9" descr="WhatsApp Image 2024-04-05 at 12.33.42 PM (1).jpeg"/>
          <p:cNvPicPr>
            <a:picLocks noChangeAspect="1"/>
          </p:cNvPicPr>
          <p:nvPr/>
        </p:nvPicPr>
        <p:blipFill>
          <a:blip r:embed="rId7"/>
          <a:stretch>
            <a:fillRect/>
          </a:stretch>
        </p:blipFill>
        <p:spPr>
          <a:xfrm>
            <a:off x="427882" y="2519177"/>
            <a:ext cx="3524070" cy="1982290"/>
          </a:xfrm>
          <a:prstGeom prst="rect">
            <a:avLst/>
          </a:prstGeom>
        </p:spPr>
      </p:pic>
      <p:grpSp>
        <p:nvGrpSpPr>
          <p:cNvPr id="11" name="Group 10"/>
          <p:cNvGrpSpPr/>
          <p:nvPr/>
        </p:nvGrpSpPr>
        <p:grpSpPr>
          <a:xfrm>
            <a:off x="2835966" y="0"/>
            <a:ext cx="5618916" cy="897685"/>
            <a:chOff x="2835966" y="0"/>
            <a:chExt cx="5618916" cy="897685"/>
          </a:xfrm>
        </p:grpSpPr>
        <p:pic>
          <p:nvPicPr>
            <p:cNvPr id="12" name="Picture 11" descr="IMG-20231108-WA0017.jpg"/>
            <p:cNvPicPr>
              <a:picLocks noChangeAspect="1"/>
            </p:cNvPicPr>
            <p:nvPr/>
          </p:nvPicPr>
          <p:blipFill>
            <a:blip r:embed="rId8"/>
            <a:srcRect r="53923" b="88955"/>
            <a:stretch>
              <a:fillRect/>
            </a:stretch>
          </p:blipFill>
          <p:spPr>
            <a:xfrm>
              <a:off x="2835966" y="0"/>
              <a:ext cx="4465982" cy="897685"/>
            </a:xfrm>
            <a:prstGeom prst="rect">
              <a:avLst/>
            </a:prstGeom>
          </p:spPr>
        </p:pic>
        <p:pic>
          <p:nvPicPr>
            <p:cNvPr id="13" name="Picture 12" descr="WhatsApp Image 2024-04-02 at 5.34.33 PM (1).jpeg"/>
            <p:cNvPicPr>
              <a:picLocks noChangeAspect="1"/>
            </p:cNvPicPr>
            <p:nvPr/>
          </p:nvPicPr>
          <p:blipFill>
            <a:blip r:embed="rId9" cstate="print"/>
            <a:stretch>
              <a:fillRect/>
            </a:stretch>
          </p:blipFill>
          <p:spPr>
            <a:xfrm>
              <a:off x="7653711" y="185531"/>
              <a:ext cx="801171" cy="703526"/>
            </a:xfrm>
            <a:prstGeom prst="rect">
              <a:avLst/>
            </a:prstGeom>
          </p:spPr>
        </p:pic>
      </p:grpSp>
      <p:sp>
        <p:nvSpPr>
          <p:cNvPr id="3" name="TextBox 2">
            <a:extLst>
              <a:ext uri="{FF2B5EF4-FFF2-40B4-BE49-F238E27FC236}">
                <a16:creationId xmlns="" xmlns:a16="http://schemas.microsoft.com/office/drawing/2014/main" id="{5F2BBCE2-BF4B-5D14-45AD-92D9453CB0F8}"/>
              </a:ext>
            </a:extLst>
          </p:cNvPr>
          <p:cNvSpPr txBox="1"/>
          <p:nvPr/>
        </p:nvSpPr>
        <p:spPr>
          <a:xfrm>
            <a:off x="4002833" y="1045018"/>
            <a:ext cx="3499869" cy="369332"/>
          </a:xfrm>
          <a:prstGeom prst="rect">
            <a:avLst/>
          </a:prstGeom>
          <a:noFill/>
        </p:spPr>
        <p:txBody>
          <a:bodyPr wrap="none" rtlCol="0">
            <a:spAutoFit/>
          </a:bodyPr>
          <a:lstStyle/>
          <a:p>
            <a:r>
              <a:rPr lang="en-IN" b="1" u="sng" dirty="0" smtClean="0">
                <a:solidFill>
                  <a:srgbClr val="0070C0"/>
                </a:solidFill>
                <a:latin typeface="Times New Roman" panose="02020603050405020304" pitchFamily="18" charset="0"/>
                <a:cs typeface="Times New Roman" panose="02020603050405020304" pitchFamily="18" charset="0"/>
              </a:rPr>
              <a:t>Awareness </a:t>
            </a:r>
            <a:r>
              <a:rPr lang="en-IN" b="1" u="sng" dirty="0">
                <a:solidFill>
                  <a:srgbClr val="0070C0"/>
                </a:solidFill>
                <a:latin typeface="Times New Roman" panose="02020603050405020304" pitchFamily="18" charset="0"/>
                <a:cs typeface="Times New Roman" panose="02020603050405020304" pitchFamily="18" charset="0"/>
              </a:rPr>
              <a:t>Seminar at Ghaziabad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52400" y="1530068"/>
            <a:ext cx="11887200" cy="1600438"/>
          </a:xfrm>
          <a:prstGeom prst="rect">
            <a:avLst/>
          </a:prstGeom>
          <a:noFill/>
        </p:spPr>
        <p:txBody>
          <a:bodyPr wrap="square" rtlCol="0" anchor="t">
            <a:spAutoFit/>
          </a:bodyPr>
          <a:lstStyle/>
          <a:p>
            <a:pPr algn="just"/>
            <a:r>
              <a:rPr lang="en-US" sz="1600" dirty="0"/>
              <a:t>IIF Northern Region jointly with its Delhi chapter has organized a B2B Meet with a US based Casting buyer (NORCA) in its office located in New Delhi on 13th February 2024.</a:t>
            </a:r>
          </a:p>
          <a:p>
            <a:pPr algn="just"/>
            <a:r>
              <a:rPr lang="en-US" sz="1600" dirty="0"/>
              <a:t>The meeting was organized in continuation to the dialogue initiated by the FIC with the company at IFEX 2024, recently concluded at </a:t>
            </a:r>
            <a:r>
              <a:rPr lang="en-US" sz="1600" dirty="0" err="1"/>
              <a:t>Bengaluru</a:t>
            </a:r>
            <a:r>
              <a:rPr lang="en-US" sz="1600" dirty="0"/>
              <a:t> on 4th February 2024. The objective of arranging the meeting was to provide an opportunity to our members to explore international market &amp; business growth.</a:t>
            </a:r>
          </a:p>
          <a:p>
            <a:pPr algn="just"/>
            <a:r>
              <a:rPr lang="en-US" sz="1600" dirty="0"/>
              <a:t>IIF Members from </a:t>
            </a:r>
            <a:r>
              <a:rPr lang="en-US" sz="1600" dirty="0" err="1"/>
              <a:t>Shivamoga</a:t>
            </a:r>
            <a:r>
              <a:rPr lang="en-US" sz="1600" dirty="0"/>
              <a:t>, Punjab, Agra &amp; Delhi NCR participated in the meeting.</a:t>
            </a:r>
          </a:p>
        </p:txBody>
      </p:sp>
      <p:pic>
        <p:nvPicPr>
          <p:cNvPr id="4" name="Picture 3"/>
          <p:cNvPicPr>
            <a:picLocks noChangeAspect="1"/>
          </p:cNvPicPr>
          <p:nvPr/>
        </p:nvPicPr>
        <p:blipFill>
          <a:blip r:embed="rId2" cstate="print"/>
          <a:srcRect l="15194" r="22261"/>
          <a:stretch>
            <a:fillRect/>
          </a:stretch>
        </p:blipFill>
        <p:spPr>
          <a:xfrm>
            <a:off x="254000" y="3386455"/>
            <a:ext cx="3136265" cy="2927350"/>
          </a:xfrm>
          <a:prstGeom prst="rect">
            <a:avLst/>
          </a:prstGeom>
        </p:spPr>
      </p:pic>
      <p:pic>
        <p:nvPicPr>
          <p:cNvPr id="5" name="Picture 4"/>
          <p:cNvPicPr>
            <a:picLocks noChangeAspect="1"/>
          </p:cNvPicPr>
          <p:nvPr/>
        </p:nvPicPr>
        <p:blipFill>
          <a:blip r:embed="rId3" cstate="print"/>
          <a:stretch>
            <a:fillRect/>
          </a:stretch>
        </p:blipFill>
        <p:spPr>
          <a:xfrm>
            <a:off x="3587750" y="3386455"/>
            <a:ext cx="3899535" cy="2924810"/>
          </a:xfrm>
          <a:prstGeom prst="rect">
            <a:avLst/>
          </a:prstGeom>
        </p:spPr>
      </p:pic>
      <p:pic>
        <p:nvPicPr>
          <p:cNvPr id="6" name="Picture 5"/>
          <p:cNvPicPr>
            <a:picLocks noChangeAspect="1"/>
          </p:cNvPicPr>
          <p:nvPr/>
        </p:nvPicPr>
        <p:blipFill>
          <a:blip r:embed="rId4" cstate="print"/>
          <a:srcRect r="16109"/>
          <a:stretch>
            <a:fillRect/>
          </a:stretch>
        </p:blipFill>
        <p:spPr>
          <a:xfrm>
            <a:off x="7684770" y="3386455"/>
            <a:ext cx="4360545" cy="2924175"/>
          </a:xfrm>
          <a:prstGeom prst="rect">
            <a:avLst/>
          </a:prstGeom>
        </p:spPr>
      </p:pic>
      <p:grpSp>
        <p:nvGrpSpPr>
          <p:cNvPr id="7" name="Group 6"/>
          <p:cNvGrpSpPr/>
          <p:nvPr/>
        </p:nvGrpSpPr>
        <p:grpSpPr>
          <a:xfrm>
            <a:off x="2835966" y="0"/>
            <a:ext cx="5618916" cy="897685"/>
            <a:chOff x="2835966" y="0"/>
            <a:chExt cx="5618916" cy="897685"/>
          </a:xfrm>
        </p:grpSpPr>
        <p:pic>
          <p:nvPicPr>
            <p:cNvPr id="8" name="Picture 7" descr="IMG-20231108-WA0017.jpg"/>
            <p:cNvPicPr>
              <a:picLocks noChangeAspect="1"/>
            </p:cNvPicPr>
            <p:nvPr/>
          </p:nvPicPr>
          <p:blipFill>
            <a:blip r:embed="rId5"/>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6" cstate="print"/>
            <a:stretch>
              <a:fillRect/>
            </a:stretch>
          </p:blipFill>
          <p:spPr>
            <a:xfrm>
              <a:off x="7653711" y="185531"/>
              <a:ext cx="801171" cy="703526"/>
            </a:xfrm>
            <a:prstGeom prst="rect">
              <a:avLst/>
            </a:prstGeom>
          </p:spPr>
        </p:pic>
      </p:grpSp>
      <p:sp>
        <p:nvSpPr>
          <p:cNvPr id="3" name="TextBox 2">
            <a:extLst>
              <a:ext uri="{FF2B5EF4-FFF2-40B4-BE49-F238E27FC236}">
                <a16:creationId xmlns="" xmlns:a16="http://schemas.microsoft.com/office/drawing/2014/main" id="{7A523142-D773-0B53-05B0-2B5E2611639D}"/>
              </a:ext>
            </a:extLst>
          </p:cNvPr>
          <p:cNvSpPr txBox="1"/>
          <p:nvPr/>
        </p:nvSpPr>
        <p:spPr>
          <a:xfrm>
            <a:off x="4889244" y="1119671"/>
            <a:ext cx="1563248" cy="369332"/>
          </a:xfrm>
          <a:prstGeom prst="rect">
            <a:avLst/>
          </a:prstGeom>
          <a:noFill/>
        </p:spPr>
        <p:txBody>
          <a:bodyPr wrap="none" rtlCol="0">
            <a:spAutoFit/>
          </a:bodyPr>
          <a:lstStyle/>
          <a:p>
            <a:r>
              <a:rPr lang="en-IN" b="1" u="sng" dirty="0" smtClean="0">
                <a:solidFill>
                  <a:srgbClr val="0070C0"/>
                </a:solidFill>
                <a:latin typeface="Times New Roman" panose="02020603050405020304" pitchFamily="18" charset="0"/>
                <a:cs typeface="Times New Roman" panose="02020603050405020304" pitchFamily="18" charset="0"/>
              </a:rPr>
              <a:t>B2B </a:t>
            </a:r>
            <a:r>
              <a:rPr lang="en-IN" b="1" u="sng" dirty="0">
                <a:solidFill>
                  <a:srgbClr val="0070C0"/>
                </a:solidFill>
                <a:latin typeface="Times New Roman" panose="02020603050405020304" pitchFamily="18" charset="0"/>
                <a:cs typeface="Times New Roman" panose="02020603050405020304" pitchFamily="18" charset="0"/>
              </a:rPr>
              <a:t>Meetings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TotalTime>
  <Words>309</Words>
  <Application>Microsoft Office PowerPoint</Application>
  <PresentationFormat>Custom</PresentationFormat>
  <Paragraphs>15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macbook</dc:creator>
  <cp:lastModifiedBy>Dell</cp:lastModifiedBy>
  <cp:revision>31</cp:revision>
  <dcterms:created xsi:type="dcterms:W3CDTF">2024-04-03T15:07:39Z</dcterms:created>
  <dcterms:modified xsi:type="dcterms:W3CDTF">2024-07-29T10:57:21Z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1033-5.6.0.8082</vt:lpwstr>
  </property>
</Properties>
</file>